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19" r:id="rId2"/>
    <p:sldId id="281" r:id="rId3"/>
    <p:sldId id="301" r:id="rId4"/>
    <p:sldId id="297" r:id="rId5"/>
    <p:sldId id="303" r:id="rId6"/>
    <p:sldId id="258" r:id="rId7"/>
    <p:sldId id="293" r:id="rId8"/>
    <p:sldId id="260" r:id="rId9"/>
    <p:sldId id="306" r:id="rId10"/>
    <p:sldId id="305" r:id="rId11"/>
    <p:sldId id="307" r:id="rId12"/>
    <p:sldId id="313" r:id="rId13"/>
    <p:sldId id="314" r:id="rId14"/>
    <p:sldId id="308" r:id="rId15"/>
    <p:sldId id="309" r:id="rId16"/>
    <p:sldId id="310" r:id="rId17"/>
    <p:sldId id="315" r:id="rId18"/>
    <p:sldId id="291" r:id="rId19"/>
    <p:sldId id="262" r:id="rId20"/>
    <p:sldId id="294" r:id="rId21"/>
    <p:sldId id="317" r:id="rId22"/>
    <p:sldId id="318" r:id="rId23"/>
    <p:sldId id="30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FB7BD"/>
    <a:srgbClr val="F16649"/>
    <a:srgbClr val="005AAB"/>
    <a:srgbClr val="A3E7FF"/>
    <a:srgbClr val="0088EE"/>
    <a:srgbClr val="75DBFF"/>
    <a:srgbClr val="008000"/>
    <a:srgbClr val="F47A69"/>
    <a:srgbClr val="EDE4BC"/>
    <a:srgbClr val="EF008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15" autoAdjust="0"/>
    <p:restoredTop sz="97201" autoAdjust="0"/>
  </p:normalViewPr>
  <p:slideViewPr>
    <p:cSldViewPr snapToGrid="0" showGuides="1">
      <p:cViewPr>
        <p:scale>
          <a:sx n="78" d="100"/>
          <a:sy n="78" d="100"/>
        </p:scale>
        <p:origin x="-372" y="60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04FE6-CBC7-40F4-86C8-8ACEE62FDCF0}" type="datetimeFigureOut">
              <a:rPr lang="en-US" smtClean="0"/>
              <a:t>01-Dec-21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25319-837B-454A-B3CB-9B45FDFACB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C25319-837B-454A-B3CB-9B45FDFACB4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01-Dec-21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01-Dec-21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01-Dec-21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01-Dec-21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01-Dec-21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pPr/>
              <a:t>01-Dec-21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pPr/>
              <a:t>01-Dec-21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0.xml"/><Relationship Id="rId7" Type="http://schemas.openxmlformats.org/officeDocument/2006/relationships/slide" Target="slide15.xml"/><Relationship Id="rId12" Type="http://schemas.openxmlformats.org/officeDocument/2006/relationships/image" Target="../media/image18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11" Type="http://schemas.openxmlformats.org/officeDocument/2006/relationships/slide" Target="slide11.xml"/><Relationship Id="rId5" Type="http://schemas.openxmlformats.org/officeDocument/2006/relationships/slide" Target="slide17.xml"/><Relationship Id="rId10" Type="http://schemas.openxmlformats.org/officeDocument/2006/relationships/slide" Target="slide12.xml"/><Relationship Id="rId4" Type="http://schemas.openxmlformats.org/officeDocument/2006/relationships/audio" Target="../media/audio3.wav"/><Relationship Id="rId9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Bouquet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plaque">
            <a:avLst>
              <a:gd name="adj" fmla="val 4509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63500" cmpd="thickThin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022475" y="310832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  <a:t/>
            </a:r>
            <a:br>
              <a:rPr lang="en-US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rPr>
            </a:br>
            <a:endParaRPr lang="en-US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219200" y="1905000"/>
            <a:ext cx="67818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85000"/>
              </a:lnSpc>
            </a:pPr>
            <a:r>
              <a:rPr lang="en-US" sz="2800">
                <a:solidFill>
                  <a:srgbClr val="800080"/>
                </a:solidFill>
                <a:latin typeface="VNI-Ariston" pitchFamily="2" charset="0"/>
              </a:rPr>
              <a:t>I never dare to reach for the moon</a:t>
            </a:r>
            <a:br>
              <a:rPr lang="en-US" sz="2800">
                <a:solidFill>
                  <a:srgbClr val="800080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800080"/>
                </a:solidFill>
                <a:latin typeface="VNI-Ariston" pitchFamily="2" charset="0"/>
              </a:rPr>
              <a:t>I never thought I'd know heaven so soon</a:t>
            </a:r>
            <a:br>
              <a:rPr lang="en-US" sz="2800">
                <a:solidFill>
                  <a:srgbClr val="800080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800080"/>
                </a:solidFill>
                <a:latin typeface="VNI-Ariston" pitchFamily="2" charset="0"/>
              </a:rPr>
              <a:t>I couldn't hope to say how I feel</a:t>
            </a:r>
            <a:br>
              <a:rPr lang="en-US" sz="2800">
                <a:solidFill>
                  <a:srgbClr val="800080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800080"/>
                </a:solidFill>
                <a:latin typeface="VNI-Ariston" pitchFamily="2" charset="0"/>
              </a:rPr>
              <a:t>The joy in my heart no words can reveal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676400" y="3505200"/>
            <a:ext cx="63246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85000"/>
              </a:lnSpc>
            </a:pPr>
            <a:r>
              <a:rPr lang="en-US" sz="2800">
                <a:solidFill>
                  <a:srgbClr val="FF0066"/>
                </a:solidFill>
                <a:latin typeface="VNI-Ariston" pitchFamily="2" charset="0"/>
              </a:rPr>
              <a:t>Over and over I whisper your name</a:t>
            </a:r>
            <a:br>
              <a:rPr lang="en-US" sz="2800">
                <a:solidFill>
                  <a:srgbClr val="FF0066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FF0066"/>
                </a:solidFill>
                <a:latin typeface="VNI-Ariston" pitchFamily="2" charset="0"/>
              </a:rPr>
              <a:t>Over and over I kiss you again</a:t>
            </a:r>
            <a:br>
              <a:rPr lang="en-US" sz="2800">
                <a:solidFill>
                  <a:srgbClr val="FF0066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FF0066"/>
                </a:solidFill>
                <a:latin typeface="VNI-Ariston" pitchFamily="2" charset="0"/>
              </a:rPr>
              <a:t>I see the light of love in your eyes</a:t>
            </a:r>
            <a:br>
              <a:rPr lang="en-US" sz="2800">
                <a:solidFill>
                  <a:srgbClr val="FF0066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FF0066"/>
                </a:solidFill>
                <a:latin typeface="VNI-Ariston" pitchFamily="2" charset="0"/>
              </a:rPr>
              <a:t>Love is forever, no more good-byes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219200" y="1905000"/>
            <a:ext cx="71628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85000"/>
              </a:lnSpc>
            </a:pPr>
            <a:r>
              <a:rPr lang="en-US" sz="2800">
                <a:solidFill>
                  <a:srgbClr val="660066"/>
                </a:solidFill>
                <a:latin typeface="VNI-Ariston" pitchFamily="2" charset="0"/>
              </a:rPr>
              <a:t>Now just a memory the tears that I cried</a:t>
            </a:r>
            <a:br>
              <a:rPr lang="en-US" sz="2800">
                <a:solidFill>
                  <a:srgbClr val="660066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660066"/>
                </a:solidFill>
                <a:latin typeface="VNI-Ariston" pitchFamily="2" charset="0"/>
              </a:rPr>
              <a:t>Now just a memory the sighs that I sighed</a:t>
            </a:r>
            <a:br>
              <a:rPr lang="en-US" sz="2800">
                <a:solidFill>
                  <a:srgbClr val="660066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660066"/>
                </a:solidFill>
                <a:latin typeface="VNI-Ariston" pitchFamily="2" charset="0"/>
              </a:rPr>
              <a:t>Dreams that I cherished all have come true</a:t>
            </a:r>
            <a:br>
              <a:rPr lang="en-US" sz="2800">
                <a:solidFill>
                  <a:srgbClr val="660066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660066"/>
                </a:solidFill>
                <a:latin typeface="VNI-Ariston" pitchFamily="2" charset="0"/>
              </a:rPr>
              <a:t>All my tomorrows I give to you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219200" y="1905000"/>
            <a:ext cx="69342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85000"/>
              </a:lnSpc>
            </a:pPr>
            <a:r>
              <a:rPr lang="en-US" sz="2800">
                <a:solidFill>
                  <a:srgbClr val="A50021"/>
                </a:solidFill>
                <a:latin typeface="VNI-Ariston" pitchFamily="2" charset="0"/>
              </a:rPr>
              <a:t>Life's summer leaves may turn into gold</a:t>
            </a:r>
            <a:br>
              <a:rPr lang="en-US" sz="2800">
                <a:solidFill>
                  <a:srgbClr val="A50021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A50021"/>
                </a:solidFill>
                <a:latin typeface="VNI-Ariston" pitchFamily="2" charset="0"/>
              </a:rPr>
              <a:t>The love that we share will never grow old</a:t>
            </a:r>
            <a:br>
              <a:rPr lang="en-US" sz="2800">
                <a:solidFill>
                  <a:srgbClr val="A50021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A50021"/>
                </a:solidFill>
                <a:latin typeface="VNI-Ariston" pitchFamily="2" charset="0"/>
              </a:rPr>
              <a:t>Here in your arms no words far away</a:t>
            </a:r>
            <a:br>
              <a:rPr lang="en-US" sz="2800">
                <a:solidFill>
                  <a:srgbClr val="A50021"/>
                </a:solidFill>
                <a:latin typeface="VNI-Ariston" pitchFamily="2" charset="0"/>
              </a:rPr>
            </a:br>
            <a:r>
              <a:rPr lang="en-US" sz="2800">
                <a:solidFill>
                  <a:srgbClr val="A50021"/>
                </a:solidFill>
                <a:latin typeface="VNI-Ariston" pitchFamily="2" charset="0"/>
              </a:rPr>
              <a:t>Here in your arms forever I'll stay</a:t>
            </a:r>
          </a:p>
        </p:txBody>
      </p:sp>
      <p:sp>
        <p:nvSpPr>
          <p:cNvPr id="16399" name="WordArt 15" descr="Trellis"/>
          <p:cNvSpPr>
            <a:spLocks noChangeArrowheads="1" noChangeShapeType="1" noTextEdit="1"/>
          </p:cNvSpPr>
          <p:nvPr/>
        </p:nvSpPr>
        <p:spPr bwMode="auto">
          <a:xfrm rot="-1015650">
            <a:off x="3108325" y="654050"/>
            <a:ext cx="3351213" cy="614363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GB" sz="3600" kern="10" spc="-360">
                <a:ln w="31750">
                  <a:solidFill>
                    <a:srgbClr val="FF0000"/>
                  </a:solidFill>
                  <a:round/>
                  <a:headEnd/>
                  <a:tailEnd/>
                </a:ln>
                <a:pattFill prst="trellis">
                  <a:fgClr>
                    <a:srgbClr val="FFFF00"/>
                  </a:fgClr>
                  <a:bgClr>
                    <a:srgbClr val="FF3399"/>
                  </a:bgClr>
                </a:pattFill>
                <a:effectLst>
                  <a:outerShdw dist="63500" dir="18412194" algn="ctr" rotWithShape="0">
                    <a:srgbClr val="CC0000"/>
                  </a:outerShdw>
                </a:effectLst>
                <a:latin typeface="VNI-Lithos"/>
              </a:rPr>
              <a:t>Over and over</a:t>
            </a:r>
          </a:p>
        </p:txBody>
      </p:sp>
      <p:pic>
        <p:nvPicPr>
          <p:cNvPr id="2057" name="Picture 6" descr="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812" y="24349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-19812" y="3897312"/>
            <a:ext cx="87492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800" dirty="0">
                <a:solidFill>
                  <a:srgbClr val="FF0000"/>
                </a:solidFill>
                <a:latin typeface="Cooper Black" pitchFamily="18" charset="0"/>
              </a:rPr>
              <a:t>WELCOME TO OUR CLASS</a:t>
            </a:r>
          </a:p>
        </p:txBody>
      </p:sp>
    </p:spTree>
    <p:extLst>
      <p:ext uri="{BB962C8B-B14F-4D97-AF65-F5344CB8AC3E}">
        <p14:creationId xmlns:p14="http://schemas.microsoft.com/office/powerpoint/2010/main" xmlns="" val="339579274"/>
      </p:ext>
    </p:extLst>
  </p:cSld>
  <p:clrMapOvr>
    <a:masterClrMapping/>
  </p:clrMapOvr>
  <p:transition>
    <p:cover dir="d"/>
    <p:sndAc>
      <p:stSnd>
        <p:snd r:embed="rId2" name="over and over2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390" grpId="1"/>
      <p:bldP spid="16391" grpId="0"/>
      <p:bldP spid="1639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2641" y="220718"/>
            <a:ext cx="2549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 Where </a:t>
            </a:r>
            <a:r>
              <a:rPr lang="en-US" dirty="0"/>
              <a:t>is Ha Long Bay?</a:t>
            </a:r>
            <a:endParaRPr lang="en-US" i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91087" y="984001"/>
            <a:ext cx="35552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708DE5E-9DEF-46F7-B7D2-2A3509A86416}"/>
              </a:ext>
            </a:extLst>
          </p:cNvPr>
          <p:cNvSpPr txBox="1"/>
          <p:nvPr/>
        </p:nvSpPr>
        <p:spPr>
          <a:xfrm>
            <a:off x="1011718" y="763160"/>
            <a:ext cx="25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It is in Quang </a:t>
            </a:r>
            <a:r>
              <a:rPr lang="en-US" sz="2400" dirty="0" err="1">
                <a:solidFill>
                  <a:srgbClr val="FF0000"/>
                </a:solidFill>
              </a:rPr>
              <a:t>Ninh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8100392" y="6237310"/>
            <a:ext cx="690040" cy="50405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124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3804" y="269486"/>
            <a:ext cx="35458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2. What </a:t>
            </a:r>
            <a:r>
              <a:rPr lang="en-US" dirty="0"/>
              <a:t>can you do at Ha Long Bay?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4854" y="1048771"/>
            <a:ext cx="35552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1C7D5D1-8E22-40FD-AD60-D54B1ED539A2}"/>
              </a:ext>
            </a:extLst>
          </p:cNvPr>
          <p:cNvSpPr txBox="1"/>
          <p:nvPr/>
        </p:nvSpPr>
        <p:spPr>
          <a:xfrm>
            <a:off x="515485" y="782961"/>
            <a:ext cx="748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 can enjoy (great) seafood and join in exciting activities.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8100392" y="6237310"/>
            <a:ext cx="690040" cy="50405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57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0109" y="2276872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26925"/>
            <a:ext cx="6768752" cy="14339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00392" y="6237310"/>
            <a:ext cx="690040" cy="50405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20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0109" y="2276872"/>
            <a:ext cx="4591813" cy="396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626925"/>
            <a:ext cx="6768752" cy="143392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LUCKY NUMBER!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8100392" y="6237310"/>
            <a:ext cx="690040" cy="50405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20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605" y="354830"/>
            <a:ext cx="3012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3. Is </a:t>
            </a:r>
            <a:r>
              <a:rPr lang="en-US" dirty="0"/>
              <a:t>there a desert in </a:t>
            </a:r>
            <a:r>
              <a:rPr lang="en-US" dirty="0" err="1"/>
              <a:t>Mui</a:t>
            </a:r>
            <a:r>
              <a:rPr lang="en-US" dirty="0"/>
              <a:t> Ne?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73035" y="1168405"/>
            <a:ext cx="35552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2148C34-E531-41FC-97E5-C3B2B7403F8A}"/>
              </a:ext>
            </a:extLst>
          </p:cNvPr>
          <p:cNvSpPr txBox="1"/>
          <p:nvPr/>
        </p:nvSpPr>
        <p:spPr>
          <a:xfrm>
            <a:off x="966556" y="935043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No, there isn’t.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8100392" y="6237310"/>
            <a:ext cx="690040" cy="50405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252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320" y="342638"/>
            <a:ext cx="4164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4. Where </a:t>
            </a:r>
            <a:r>
              <a:rPr lang="en-US" dirty="0"/>
              <a:t>can you have a picnic in </a:t>
            </a:r>
            <a:r>
              <a:rPr lang="en-US" dirty="0" err="1"/>
              <a:t>Mui</a:t>
            </a:r>
            <a:r>
              <a:rPr lang="en-US" dirty="0"/>
              <a:t> Ne?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7266" y="1249799"/>
            <a:ext cx="35552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EF5A3F5-6BC2-4D98-985C-6D190A046CEB}"/>
              </a:ext>
            </a:extLst>
          </p:cNvPr>
          <p:cNvSpPr txBox="1"/>
          <p:nvPr/>
        </p:nvSpPr>
        <p:spPr>
          <a:xfrm>
            <a:off x="990973" y="1017022"/>
            <a:ext cx="1876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By the beach.</a:t>
            </a:r>
          </a:p>
        </p:txBody>
      </p:sp>
      <p:sp>
        <p:nvSpPr>
          <p:cNvPr id="7" name="Action Button: Home 6">
            <a:hlinkClick r:id="rId2" action="ppaction://hlinksldjump" highlightClick="1"/>
          </p:cNvPr>
          <p:cNvSpPr/>
          <p:nvPr/>
        </p:nvSpPr>
        <p:spPr>
          <a:xfrm>
            <a:off x="8100392" y="6237310"/>
            <a:ext cx="690040" cy="50405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051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65099"/>
            <a:ext cx="590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5. What </a:t>
            </a:r>
            <a:r>
              <a:rPr lang="en-US" dirty="0"/>
              <a:t>is the best time to visit the </a:t>
            </a:r>
            <a:r>
              <a:rPr lang="en-US" dirty="0" err="1"/>
              <a:t>Mui</a:t>
            </a:r>
            <a:r>
              <a:rPr lang="en-US" dirty="0"/>
              <a:t> Ne Sand Dunes?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944200" y="781550"/>
            <a:ext cx="3134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Early morning or late afternoon</a:t>
            </a:r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05968" y="96621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8100392" y="6237310"/>
            <a:ext cx="690040" cy="50405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807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0552" y="938785"/>
            <a:ext cx="4596384" cy="853440"/>
          </a:xfrm>
          <a:gradFill>
            <a:gsLst>
              <a:gs pos="0">
                <a:schemeClr val="accent4">
                  <a:alpha val="71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You will give a gift.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7544" y="2417064"/>
            <a:ext cx="3962400" cy="36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8100392" y="6237310"/>
            <a:ext cx="690040" cy="504057"/>
          </a:xfrm>
          <a:prstGeom prst="actionButtonHome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597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05981" y="192122"/>
            <a:ext cx="822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text again. Answer the following questions.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806175" y="1060676"/>
            <a:ext cx="5728817" cy="470318"/>
            <a:chOff x="363373" y="1262747"/>
            <a:chExt cx="5728817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Where is Ha Long Bay?</a:t>
              </a:r>
              <a:endParaRPr lang="en-US" sz="2400" i="1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6175" y="2057695"/>
            <a:ext cx="7565721" cy="461665"/>
            <a:chOff x="369902" y="2142097"/>
            <a:chExt cx="756572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can you do at Ha Long Bay?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6175" y="3046061"/>
            <a:ext cx="6914269" cy="470318"/>
            <a:chOff x="363373" y="4026312"/>
            <a:chExt cx="6914269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Is there a desert in </a:t>
              </a:r>
              <a:r>
                <a:rPr lang="en-US" sz="2400" dirty="0" err="1"/>
                <a:t>Mui</a:t>
              </a:r>
              <a:r>
                <a:rPr lang="en-US" sz="2400" dirty="0"/>
                <a:t> Ne?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06175" y="4034427"/>
            <a:ext cx="6471767" cy="470318"/>
            <a:chOff x="363373" y="3312302"/>
            <a:chExt cx="6471767" cy="470318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Where can you have a picnic in </a:t>
              </a:r>
              <a:r>
                <a:rPr lang="en-US" sz="2400" dirty="0" err="1"/>
                <a:t>Mui</a:t>
              </a:r>
              <a:r>
                <a:rPr lang="en-US" sz="2400" dirty="0"/>
                <a:t> Ne?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1367360" y="189888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367360" y="2965680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371485" y="3973299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371485" y="4873843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987334" y="176428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987334" y="286537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968862" y="3814069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78098" y="474890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805981" y="5137030"/>
            <a:ext cx="7330101" cy="470318"/>
            <a:chOff x="363373" y="3312302"/>
            <a:chExt cx="7330101" cy="470318"/>
          </a:xfrm>
        </p:grpSpPr>
        <p:sp>
          <p:nvSpPr>
            <p:cNvPr id="30" name="TextBox 29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4" y="3312302"/>
              <a:ext cx="6855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is the best time to visit the </a:t>
              </a:r>
              <a:r>
                <a:rPr lang="en-US" sz="2400" dirty="0" err="1"/>
                <a:t>Mui</a:t>
              </a:r>
              <a:r>
                <a:rPr lang="en-US" sz="2400" dirty="0"/>
                <a:t> Ne Sand Dunes?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371291" y="5976446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977904" y="585150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08DE5E-9DEF-46F7-B7D2-2A3509A86416}"/>
              </a:ext>
            </a:extLst>
          </p:cNvPr>
          <p:cNvSpPr txBox="1"/>
          <p:nvPr/>
        </p:nvSpPr>
        <p:spPr>
          <a:xfrm>
            <a:off x="1307965" y="1543448"/>
            <a:ext cx="255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It is in Quang </a:t>
            </a:r>
            <a:r>
              <a:rPr lang="en-US" sz="2400" dirty="0" err="1">
                <a:solidFill>
                  <a:srgbClr val="FF0000"/>
                </a:solidFill>
              </a:rPr>
              <a:t>Ninh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1C7D5D1-8E22-40FD-AD60-D54B1ED539A2}"/>
              </a:ext>
            </a:extLst>
          </p:cNvPr>
          <p:cNvSpPr txBox="1"/>
          <p:nvPr/>
        </p:nvSpPr>
        <p:spPr>
          <a:xfrm>
            <a:off x="1307965" y="2599569"/>
            <a:ext cx="7488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 can enjoy (great) seafood and join in exciting activities.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C2148C34-E531-41FC-97E5-C3B2B7403F8A}"/>
              </a:ext>
            </a:extLst>
          </p:cNvPr>
          <p:cNvSpPr txBox="1"/>
          <p:nvPr/>
        </p:nvSpPr>
        <p:spPr>
          <a:xfrm>
            <a:off x="1277039" y="3580707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No, there isn’t.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EF5A3F5-6BC2-4D98-985C-6D190A046CEB}"/>
              </a:ext>
            </a:extLst>
          </p:cNvPr>
          <p:cNvSpPr txBox="1"/>
          <p:nvPr/>
        </p:nvSpPr>
        <p:spPr>
          <a:xfrm>
            <a:off x="1307965" y="4516126"/>
            <a:ext cx="1876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By the beach.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73268D3B-D545-484F-91FB-4486CE840D4E}"/>
              </a:ext>
            </a:extLst>
          </p:cNvPr>
          <p:cNvSpPr txBox="1"/>
          <p:nvPr/>
        </p:nvSpPr>
        <p:spPr>
          <a:xfrm>
            <a:off x="1294212" y="5627856"/>
            <a:ext cx="4186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Early morning or late afternoon.</a:t>
            </a:r>
          </a:p>
        </p:txBody>
      </p:sp>
    </p:spTree>
    <p:extLst>
      <p:ext uri="{BB962C8B-B14F-4D97-AF65-F5344CB8AC3E}">
        <p14:creationId xmlns:p14="http://schemas.microsoft.com/office/powerpoint/2010/main" xmlns="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38" grpId="0"/>
      <p:bldP spid="39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847" y="822338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745056" y="776038"/>
            <a:ext cx="7852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Make notes about one of the places in the reading. You can add your own ideas.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78141427"/>
              </p:ext>
            </p:extLst>
          </p:nvPr>
        </p:nvGraphicFramePr>
        <p:xfrm>
          <a:off x="687256" y="1763230"/>
          <a:ext cx="7630886" cy="226492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219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089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2886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Ha</a:t>
                      </a:r>
                      <a:r>
                        <a:rPr lang="en-US" sz="2800" b="1" baseline="0" dirty="0"/>
                        <a:t> Long Bay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Mui</a:t>
                      </a:r>
                      <a:r>
                        <a:rPr lang="en-US" sz="2800" b="1" dirty="0"/>
                        <a:t> Ne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36056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11616" y="2479444"/>
            <a:ext cx="322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interesting islands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684608" y="2509573"/>
            <a:ext cx="322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/>
              <a:t>a beautiful place </a:t>
            </a:r>
            <a:endParaRPr lang="en-US" sz="2000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03357" y="4406840"/>
            <a:ext cx="626571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Then tell your partner about the place.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551" y="4888457"/>
            <a:ext cx="1385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256" y="5343886"/>
            <a:ext cx="69026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Ha Long Bay has a lot of interesting islands. It 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534" y="149352"/>
            <a:ext cx="1957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4B1"/>
                </a:solidFill>
              </a:rPr>
              <a:t>II/ Speaking</a:t>
            </a:r>
            <a:endParaRPr lang="en-US" sz="2800" b="1" dirty="0">
              <a:solidFill>
                <a:srgbClr val="0084B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616" y="2862325"/>
            <a:ext cx="2985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/>
              <a:t>- </a:t>
            </a:r>
            <a:r>
              <a:rPr lang="en-GB" b="1" i="1" dirty="0" smtClean="0"/>
              <a:t>beautiful </a:t>
            </a:r>
            <a:r>
              <a:rPr lang="en-GB" b="1" i="1" dirty="0"/>
              <a:t>beaches</a:t>
            </a:r>
            <a:endParaRPr lang="en-GB" b="1" dirty="0"/>
          </a:p>
          <a:p>
            <a:r>
              <a:rPr lang="en-GB" b="1" i="1" dirty="0"/>
              <a:t>- has many islands and caves</a:t>
            </a:r>
            <a:endParaRPr lang="en-GB" b="1" dirty="0"/>
          </a:p>
          <a:p>
            <a:r>
              <a:rPr lang="en-GB" b="1" i="1" dirty="0"/>
              <a:t>- great seafood</a:t>
            </a:r>
            <a:endParaRPr lang="en-GB" b="1" dirty="0"/>
          </a:p>
          <a:p>
            <a:r>
              <a:rPr lang="en-US" b="1" i="1" dirty="0" smtClean="0"/>
              <a:t>- Tuan </a:t>
            </a:r>
            <a:r>
              <a:rPr lang="en-US" b="1" i="1" dirty="0" err="1" smtClean="0"/>
              <a:t>Chau</a:t>
            </a:r>
            <a:r>
              <a:rPr lang="en-US" b="1" i="1" dirty="0" smtClean="0"/>
              <a:t> is the biggest</a:t>
            </a:r>
            <a:endParaRPr lang="en-GB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481740" y="2858120"/>
            <a:ext cx="3845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Tx/>
              <a:buChar char="-"/>
            </a:pPr>
            <a:r>
              <a:rPr lang="en-US" b="1" i="1" dirty="0" smtClean="0"/>
              <a:t>It’s </a:t>
            </a:r>
            <a:r>
              <a:rPr lang="en-US" b="1" i="1" dirty="0"/>
              <a:t>like a desert </a:t>
            </a:r>
            <a:r>
              <a:rPr lang="en-US" b="1" i="1" dirty="0" smtClean="0"/>
              <a:t> </a:t>
            </a:r>
            <a:endParaRPr lang="en-US" b="1" i="1" dirty="0" smtClean="0"/>
          </a:p>
          <a:p>
            <a:pPr indent="-285750">
              <a:buFontTx/>
              <a:buChar char="-"/>
            </a:pPr>
            <a:r>
              <a:rPr lang="en-US" b="1" i="1" dirty="0" smtClean="0"/>
              <a:t>You </a:t>
            </a:r>
            <a:r>
              <a:rPr lang="en-US" b="1" i="1" dirty="0"/>
              <a:t>can ride a bike down the </a:t>
            </a:r>
            <a:r>
              <a:rPr lang="en-US" b="1" i="1" dirty="0" smtClean="0"/>
              <a:t>slopes</a:t>
            </a:r>
          </a:p>
          <a:p>
            <a:pPr indent="-285750">
              <a:buFontTx/>
              <a:buChar char="-"/>
            </a:pPr>
            <a:r>
              <a:rPr lang="en-US" b="1" i="1" dirty="0" smtClean="0"/>
              <a:t>Visit </a:t>
            </a:r>
            <a:r>
              <a:rPr lang="en-US" b="1" i="1" dirty="0"/>
              <a:t>the </a:t>
            </a:r>
            <a:r>
              <a:rPr lang="en-US" b="1" i="1" dirty="0" err="1"/>
              <a:t>Mui</a:t>
            </a:r>
            <a:r>
              <a:rPr lang="en-US" b="1" i="1" dirty="0"/>
              <a:t> Ne Sand </a:t>
            </a:r>
            <a:r>
              <a:rPr lang="en-US" b="1" i="1" dirty="0" smtClean="0"/>
              <a:t>Dunes</a:t>
            </a:r>
          </a:p>
          <a:p>
            <a:pPr indent="-285750">
              <a:buFontTx/>
              <a:buChar char="-"/>
            </a:pPr>
            <a:r>
              <a:rPr lang="en-GB" b="1" i="1" dirty="0" err="1"/>
              <a:t>Mui</a:t>
            </a:r>
            <a:r>
              <a:rPr lang="en-GB" b="1" i="1" dirty="0"/>
              <a:t> Ne fishing village</a:t>
            </a:r>
          </a:p>
        </p:txBody>
      </p:sp>
    </p:spTree>
    <p:extLst>
      <p:ext uri="{BB962C8B-B14F-4D97-AF65-F5344CB8AC3E}">
        <p14:creationId xmlns:p14="http://schemas.microsoft.com/office/powerpoint/2010/main" xmlns="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100845" y="3242323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094743" y="2835991"/>
              <a:ext cx="49545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rgbClr val="0084B1"/>
                  </a:solidFill>
                </a:rPr>
                <a:t>Reading and writing</a:t>
              </a:r>
              <a:endParaRPr lang="en-US" sz="4000" b="1" dirty="0">
                <a:solidFill>
                  <a:srgbClr val="0084B1"/>
                </a:solidFill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472444" y="412657"/>
            <a:ext cx="8205216" cy="914400"/>
          </a:xfrm>
          <a:prstGeom prst="roundRect">
            <a:avLst/>
          </a:prstGeom>
          <a:ln w="38100">
            <a:solidFill>
              <a:srgbClr val="F47A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Unit 5: Natural wonders of Viet Nam</a:t>
            </a:r>
            <a:endParaRPr lang="en-GB" sz="4000" b="1" dirty="0"/>
          </a:p>
          <a:p>
            <a:pPr algn="ctr"/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3096152" y="2036801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.VnArabia" pitchFamily="34" charset="0"/>
              </a:rPr>
              <a:t>LESSON 5</a:t>
            </a:r>
            <a:endParaRPr lang="en-GB" sz="4000" b="1" dirty="0">
              <a:solidFill>
                <a:srgbClr val="FF0000"/>
              </a:solidFill>
              <a:latin typeface=".VnArab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71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65203" y="42732"/>
            <a:ext cx="7883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Some foreign visitors are visiting your city / town / area. You are their tour guide. Tell them some interesting things about the place as well as what they must and mustn’t do there.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5407" y="1193122"/>
            <a:ext cx="172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6449" y="1716342"/>
            <a:ext cx="682144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You must follow all the rules.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You mustn’t take photos when you are in the City Museum.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7403" y="3755136"/>
            <a:ext cx="8031797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i="1" dirty="0" smtClean="0"/>
              <a:t>- You </a:t>
            </a:r>
            <a:r>
              <a:rPr lang="en-GB" sz="2400" i="1" dirty="0"/>
              <a:t>must wear sun scream when you're in </a:t>
            </a:r>
            <a:r>
              <a:rPr lang="en-GB" sz="2400" i="1" dirty="0" smtClean="0"/>
              <a:t>My </a:t>
            </a:r>
            <a:r>
              <a:rPr lang="en-GB" sz="2400" i="1" dirty="0" err="1" smtClean="0"/>
              <a:t>Khe</a:t>
            </a:r>
            <a:r>
              <a:rPr lang="en-GB" sz="2400" i="1" dirty="0" smtClean="0"/>
              <a:t> beach</a:t>
            </a:r>
            <a:endParaRPr lang="en-GB" sz="2400" dirty="0"/>
          </a:p>
          <a:p>
            <a:r>
              <a:rPr lang="en-GB" sz="2400" i="1" dirty="0"/>
              <a:t>- You must go to the </a:t>
            </a:r>
            <a:r>
              <a:rPr lang="en-GB" sz="2400" i="1" dirty="0" smtClean="0"/>
              <a:t>My </a:t>
            </a:r>
            <a:r>
              <a:rPr lang="en-GB" sz="2400" i="1" dirty="0" err="1" smtClean="0"/>
              <a:t>Khe</a:t>
            </a:r>
            <a:r>
              <a:rPr lang="en-GB" sz="2400" i="1" dirty="0" smtClean="0"/>
              <a:t> beach in </a:t>
            </a:r>
            <a:r>
              <a:rPr lang="en-GB" sz="2400" i="1" dirty="0"/>
              <a:t>late afternoon</a:t>
            </a:r>
            <a:endParaRPr lang="en-GB" sz="2400" dirty="0"/>
          </a:p>
          <a:p>
            <a:r>
              <a:rPr lang="en-GB" sz="2400" i="1" dirty="0"/>
              <a:t>- You mustn't litter on the </a:t>
            </a:r>
            <a:r>
              <a:rPr lang="en-GB" sz="2400" i="1" dirty="0" smtClean="0"/>
              <a:t>beach.</a:t>
            </a:r>
            <a:endParaRPr lang="en-GB" sz="2400" dirty="0"/>
          </a:p>
          <a:p>
            <a:r>
              <a:rPr lang="en-GB" sz="2400" i="1" dirty="0"/>
              <a:t>-  You mustn't swim </a:t>
            </a:r>
            <a:r>
              <a:rPr lang="en-GB" sz="2400" i="1" dirty="0" smtClean="0"/>
              <a:t>alone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157182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64000"/>
                    </a14:imgEffect>
                  </a14:imgLayer>
                </a14:imgProps>
              </a:ext>
            </a:extLst>
          </a:blip>
          <a:srcRect l="3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524000" y="228600"/>
            <a:ext cx="6019800" cy="1295400"/>
          </a:xfrm>
          <a:prstGeom prst="ribbon2">
            <a:avLst>
              <a:gd name="adj1" fmla="val 12500"/>
              <a:gd name="adj2" fmla="val 5000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af-ZA">
              <a:latin typeface="Comic Sans MS" pitchFamily="66" charset="0"/>
            </a:endParaRPr>
          </a:p>
        </p:txBody>
      </p:sp>
      <p:sp>
        <p:nvSpPr>
          <p:cNvPr id="17413" name="WordArt 7"/>
          <p:cNvSpPr>
            <a:spLocks noChangeArrowheads="1" noChangeShapeType="1" noTextEdit="1"/>
          </p:cNvSpPr>
          <p:nvPr/>
        </p:nvSpPr>
        <p:spPr bwMode="auto">
          <a:xfrm>
            <a:off x="3124200" y="304800"/>
            <a:ext cx="281940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200" b="1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HOMEWORK</a:t>
            </a:r>
          </a:p>
        </p:txBody>
      </p:sp>
      <p:sp>
        <p:nvSpPr>
          <p:cNvPr id="2" name="Rectangle 1"/>
          <p:cNvSpPr/>
          <p:nvPr/>
        </p:nvSpPr>
        <p:spPr>
          <a:xfrm>
            <a:off x="1944624" y="1962912"/>
            <a:ext cx="5736336" cy="26410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endParaRPr lang="en-US" sz="2800" b="1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US" sz="28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chemeClr val="tx1"/>
                </a:solidFill>
              </a:rPr>
              <a:t>Learn </a:t>
            </a:r>
            <a:r>
              <a:rPr lang="en-US" sz="2800" b="1" dirty="0">
                <a:solidFill>
                  <a:schemeClr val="tx1"/>
                </a:solidFill>
              </a:rPr>
              <a:t>by heart vocab.</a:t>
            </a:r>
          </a:p>
          <a:p>
            <a:pPr marL="285750" indent="-285750">
              <a:buFontTx/>
              <a:buChar char="-"/>
            </a:pPr>
            <a:r>
              <a:rPr lang="en-US" sz="2800" b="1" dirty="0">
                <a:solidFill>
                  <a:schemeClr val="tx1"/>
                </a:solidFill>
              </a:rPr>
              <a:t>Read text again.</a:t>
            </a:r>
          </a:p>
          <a:p>
            <a:pPr marL="285750" indent="-285750">
              <a:buFontTx/>
              <a:buChar char="-"/>
            </a:pPr>
            <a:r>
              <a:rPr lang="en-US" sz="2800" b="1" dirty="0">
                <a:solidFill>
                  <a:schemeClr val="tx1"/>
                </a:solidFill>
              </a:rPr>
              <a:t>Practice speaking a place you like. </a:t>
            </a:r>
          </a:p>
          <a:p>
            <a:pPr marL="285750" indent="-285750">
              <a:buFontTx/>
              <a:buChar char="-"/>
            </a:pPr>
            <a:r>
              <a:rPr lang="en-US" sz="2800" b="1" dirty="0">
                <a:solidFill>
                  <a:schemeClr val="tx1"/>
                </a:solidFill>
              </a:rPr>
              <a:t>Prepare  SKILL 2.</a:t>
            </a:r>
          </a:p>
          <a:p>
            <a:pPr marL="285750" indent="-285750">
              <a:buFontTx/>
              <a:buChar char="-"/>
            </a:pPr>
            <a:endParaRPr lang="en-US" sz="28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4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552" y="170776"/>
            <a:ext cx="8846820" cy="65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54776" y="1007907"/>
            <a:ext cx="487037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 you!</a:t>
            </a:r>
          </a:p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Have a nice day!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65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2" descr="https://langchaixua.com/wp-content/uploads/2021/02/du-lich-o-phan-thiet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766" y="3255264"/>
            <a:ext cx="3931921" cy="284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langchaixua.com/wp-content/uploads/2021/02/du-lich-o-phan-thiet-10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1929" y="3687126"/>
            <a:ext cx="3481209" cy="24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langchaixua.com/wp-content/uploads/2021/02/du-lich-o-phan-thiet-16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767" y="485870"/>
            <a:ext cx="3831081" cy="25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8119" y="485870"/>
            <a:ext cx="390144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852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8.jpg" descr="Trem - Suva planina Mountain Photo by Ivan | 12:06 pm 3 Sep 2006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316736" y="2817378"/>
            <a:ext cx="2779776" cy="1731264"/>
          </a:xfrm>
          <a:prstGeom prst="rect">
            <a:avLst/>
          </a:prstGeom>
          <a:ln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96781">
            <a:off x="4936945" y="2737254"/>
            <a:ext cx="2989032" cy="1891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4816" y="785504"/>
            <a:ext cx="2901696" cy="1670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Tìm hiểu hòn Trống Mái - biểu tượng của du lịch Hạ L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6329" y="691651"/>
            <a:ext cx="2913399" cy="176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59461" y="481881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1</a:t>
            </a:r>
            <a:r>
              <a:rPr lang="en-GB" i="1" dirty="0" smtClean="0"/>
              <a:t>. What </a:t>
            </a:r>
            <a:r>
              <a:rPr lang="en-GB" i="1" dirty="0"/>
              <a:t>are the places? </a:t>
            </a:r>
          </a:p>
          <a:p>
            <a:r>
              <a:rPr lang="en-GB" i="1" dirty="0"/>
              <a:t>2. What do you know about these </a:t>
            </a:r>
            <a:r>
              <a:rPr lang="en-GB" i="1" dirty="0" smtClean="0"/>
              <a:t>places?</a:t>
            </a:r>
          </a:p>
          <a:p>
            <a:r>
              <a:rPr lang="en-US" i="1" dirty="0" smtClean="0"/>
              <a:t>3. Have </a:t>
            </a:r>
            <a:r>
              <a:rPr lang="en-US" i="1" dirty="0"/>
              <a:t>you ever been to these places?” </a:t>
            </a:r>
            <a:endParaRPr lang="en-GB" i="1" dirty="0"/>
          </a:p>
          <a:p>
            <a:endParaRPr lang="en-GB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65760" y="310127"/>
            <a:ext cx="1664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*  CHATTING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82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7561" y="2881467"/>
            <a:ext cx="2698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- sand </a:t>
            </a:r>
            <a:r>
              <a:rPr lang="en-US" sz="2400" dirty="0"/>
              <a:t>dune (n</a:t>
            </a:r>
            <a:r>
              <a:rPr lang="en-US" sz="2400" dirty="0" smtClean="0"/>
              <a:t>): </a:t>
            </a:r>
            <a:endParaRPr lang="en-GB" sz="2400" dirty="0"/>
          </a:p>
        </p:txBody>
      </p:sp>
      <p:pic>
        <p:nvPicPr>
          <p:cNvPr id="3" name="image4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873768" y="2136280"/>
            <a:ext cx="2377440" cy="1866347"/>
          </a:xfrm>
          <a:prstGeom prst="rect">
            <a:avLst/>
          </a:prstGeom>
          <a:ln/>
        </p:spPr>
      </p:pic>
      <p:sp>
        <p:nvSpPr>
          <p:cNvPr id="7" name="Rectangle 6"/>
          <p:cNvSpPr/>
          <p:nvPr/>
        </p:nvSpPr>
        <p:spPr>
          <a:xfrm>
            <a:off x="570099" y="805934"/>
            <a:ext cx="1925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* </a:t>
            </a:r>
            <a:r>
              <a:rPr lang="en-US" sz="2400" b="1" i="1" u="sng" dirty="0"/>
              <a:t>Vocabulary</a:t>
            </a:r>
            <a:r>
              <a:rPr lang="en-US" sz="2400" b="1" i="1" dirty="0"/>
              <a:t>: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653157" y="1281053"/>
            <a:ext cx="3124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- tourist </a:t>
            </a:r>
            <a:r>
              <a:rPr lang="en-US" sz="2400" dirty="0"/>
              <a:t>attraction (n</a:t>
            </a:r>
            <a:r>
              <a:rPr lang="en-US" sz="2400" dirty="0" smtClean="0"/>
              <a:t>): 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686561" y="1663839"/>
            <a:ext cx="2947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- popular </a:t>
            </a:r>
            <a:r>
              <a:rPr lang="en-US" sz="2400" dirty="0"/>
              <a:t>(</a:t>
            </a:r>
            <a:r>
              <a:rPr lang="en-US" sz="2400" dirty="0" err="1"/>
              <a:t>adj</a:t>
            </a:r>
            <a:r>
              <a:rPr lang="en-US" sz="2400" dirty="0" smtClean="0"/>
              <a:t>)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688847" y="2057519"/>
            <a:ext cx="3139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- landscape </a:t>
            </a:r>
            <a:r>
              <a:rPr lang="en-GB" sz="2400" dirty="0"/>
              <a:t>(n</a:t>
            </a:r>
            <a:r>
              <a:rPr lang="en-GB" sz="2400" dirty="0" smtClean="0"/>
              <a:t>):  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680295" y="2475559"/>
            <a:ext cx="2156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- slope </a:t>
            </a:r>
            <a:r>
              <a:rPr lang="en-GB" sz="2400" dirty="0"/>
              <a:t>(n</a:t>
            </a:r>
            <a:r>
              <a:rPr lang="en-GB" sz="2400" dirty="0" smtClean="0"/>
              <a:t>):</a:t>
            </a:r>
            <a:endParaRPr lang="en-GB" sz="2400" dirty="0"/>
          </a:p>
        </p:txBody>
      </p:sp>
      <p:sp>
        <p:nvSpPr>
          <p:cNvPr id="16" name="Rectangle 15"/>
          <p:cNvSpPr/>
          <p:nvPr/>
        </p:nvSpPr>
        <p:spPr>
          <a:xfrm>
            <a:off x="3424791" y="1256669"/>
            <a:ext cx="4429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   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 </a:t>
            </a:r>
            <a:r>
              <a:rPr lang="en-US" sz="2400" dirty="0" err="1" smtClean="0"/>
              <a:t>thu</a:t>
            </a:r>
            <a:r>
              <a:rPr lang="en-US" sz="2400" dirty="0" smtClean="0"/>
              <a:t> </a:t>
            </a:r>
            <a:r>
              <a:rPr lang="en-US" sz="2400" dirty="0" err="1" smtClean="0"/>
              <a:t>hút</a:t>
            </a:r>
            <a:r>
              <a:rPr lang="en-US" sz="2400" dirty="0" smtClean="0"/>
              <a:t> </a:t>
            </a:r>
            <a:r>
              <a:rPr lang="en-US" sz="2400" dirty="0" err="1" smtClean="0"/>
              <a:t>khách</a:t>
            </a:r>
            <a:r>
              <a:rPr lang="en-US" sz="2400" dirty="0" smtClean="0"/>
              <a:t> du </a:t>
            </a:r>
            <a:r>
              <a:rPr lang="en-US" sz="2400" dirty="0" err="1" smtClean="0"/>
              <a:t>lịch</a:t>
            </a:r>
            <a:endParaRPr lang="en-GB" sz="2400" dirty="0"/>
          </a:p>
        </p:txBody>
      </p:sp>
      <p:sp>
        <p:nvSpPr>
          <p:cNvPr id="17" name="Rectangle 16"/>
          <p:cNvSpPr/>
          <p:nvPr/>
        </p:nvSpPr>
        <p:spPr>
          <a:xfrm>
            <a:off x="5552886" y="1663839"/>
            <a:ext cx="2092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  </a:t>
            </a:r>
            <a:r>
              <a:rPr lang="en-US" sz="2400" dirty="0" err="1" smtClean="0"/>
              <a:t>phổ</a:t>
            </a:r>
            <a:r>
              <a:rPr lang="en-US" sz="2400" dirty="0" smtClean="0"/>
              <a:t> </a:t>
            </a:r>
            <a:r>
              <a:rPr lang="en-US" sz="2400" dirty="0" err="1" smtClean="0"/>
              <a:t>biến</a:t>
            </a:r>
            <a:endParaRPr lang="en-GB" sz="2400" dirty="0"/>
          </a:p>
        </p:txBody>
      </p:sp>
      <p:sp>
        <p:nvSpPr>
          <p:cNvPr id="18" name="Rectangle 17"/>
          <p:cNvSpPr/>
          <p:nvPr/>
        </p:nvSpPr>
        <p:spPr>
          <a:xfrm>
            <a:off x="2763538" y="2074854"/>
            <a:ext cx="2027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  </a:t>
            </a:r>
            <a:r>
              <a:rPr lang="en-US" sz="2400" dirty="0" err="1" smtClean="0"/>
              <a:t>phong</a:t>
            </a:r>
            <a:r>
              <a:rPr lang="en-US" sz="2400" dirty="0" smtClean="0"/>
              <a:t> </a:t>
            </a:r>
            <a:r>
              <a:rPr lang="en-US" sz="2400" dirty="0" err="1" smtClean="0"/>
              <a:t>cảnh</a:t>
            </a:r>
            <a:endParaRPr lang="en-GB" sz="2400" dirty="0"/>
          </a:p>
        </p:txBody>
      </p:sp>
      <p:sp>
        <p:nvSpPr>
          <p:cNvPr id="19" name="Rectangle 18"/>
          <p:cNvSpPr/>
          <p:nvPr/>
        </p:nvSpPr>
        <p:spPr>
          <a:xfrm>
            <a:off x="2588179" y="2431256"/>
            <a:ext cx="2092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  </a:t>
            </a:r>
            <a:r>
              <a:rPr lang="en-US" sz="2400" dirty="0" err="1" smtClean="0"/>
              <a:t>dốc</a:t>
            </a:r>
            <a:r>
              <a:rPr lang="en-US" sz="2400" dirty="0" smtClean="0"/>
              <a:t>, </a:t>
            </a:r>
            <a:r>
              <a:rPr lang="en-US" sz="2400" dirty="0" err="1" smtClean="0"/>
              <a:t>sườn</a:t>
            </a:r>
            <a:endParaRPr lang="en-GB" sz="2400" dirty="0"/>
          </a:p>
        </p:txBody>
      </p:sp>
      <p:sp>
        <p:nvSpPr>
          <p:cNvPr id="20" name="Rectangle 19"/>
          <p:cNvSpPr/>
          <p:nvPr/>
        </p:nvSpPr>
        <p:spPr>
          <a:xfrm>
            <a:off x="2763538" y="2880729"/>
            <a:ext cx="1555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  </a:t>
            </a:r>
            <a:r>
              <a:rPr lang="en-US" sz="2400" dirty="0" err="1" smtClean="0"/>
              <a:t>cồn</a:t>
            </a:r>
            <a:r>
              <a:rPr lang="en-US" sz="2400" dirty="0" smtClean="0"/>
              <a:t> </a:t>
            </a:r>
            <a:r>
              <a:rPr lang="en-US" sz="2400" dirty="0" err="1" smtClean="0"/>
              <a:t>cát</a:t>
            </a:r>
            <a:endParaRPr lang="en-GB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4939" y="2288351"/>
            <a:ext cx="2560036" cy="188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480" y="2146451"/>
            <a:ext cx="2701208" cy="193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763538" y="1694617"/>
            <a:ext cx="311023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i="1" dirty="0" smtClean="0"/>
              <a:t>= well-known</a:t>
            </a:r>
            <a:r>
              <a:rPr lang="en-US" sz="2200" i="1" dirty="0"/>
              <a:t>, </a:t>
            </a:r>
            <a:r>
              <a:rPr lang="en-US" sz="2200" i="1" dirty="0" smtClean="0"/>
              <a:t>common:</a:t>
            </a:r>
            <a:endParaRPr lang="en-GB" sz="2200" dirty="0"/>
          </a:p>
        </p:txBody>
      </p:sp>
      <p:sp>
        <p:nvSpPr>
          <p:cNvPr id="25" name="Rectangle 24"/>
          <p:cNvSpPr/>
          <p:nvPr/>
        </p:nvSpPr>
        <p:spPr>
          <a:xfrm>
            <a:off x="445595" y="176784"/>
            <a:ext cx="1715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84B1"/>
                </a:solidFill>
              </a:rPr>
              <a:t>I/ Reading</a:t>
            </a:r>
            <a:endParaRPr lang="en-US" sz="2800" b="1" dirty="0">
              <a:solidFill>
                <a:srgbClr val="0084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5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6" grpId="0"/>
      <p:bldP spid="17" grpId="0"/>
      <p:bldP spid="18" grpId="0"/>
      <p:bldP spid="19" grpId="0"/>
      <p:bldP spid="2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731520"/>
            <a:ext cx="3084576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/>
              <a:t>* Checking vocab:</a:t>
            </a:r>
            <a:endParaRPr lang="en-GB" sz="28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7799951"/>
              </p:ext>
            </p:extLst>
          </p:nvPr>
        </p:nvGraphicFramePr>
        <p:xfrm>
          <a:off x="365760" y="1604264"/>
          <a:ext cx="8156448" cy="34194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78224"/>
                <a:gridCol w="4078224"/>
              </a:tblGrid>
              <a:tr h="5659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</a:t>
                      </a:r>
                      <a:endParaRPr lang="en-GB" sz="2800" dirty="0"/>
                    </a:p>
                  </a:txBody>
                  <a:tcPr>
                    <a:solidFill>
                      <a:srgbClr val="0FB7BD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</a:t>
                      </a:r>
                      <a:endParaRPr lang="en-GB" sz="2800" dirty="0"/>
                    </a:p>
                  </a:txBody>
                  <a:tcPr>
                    <a:solidFill>
                      <a:srgbClr val="0FB7BD">
                        <a:alpha val="33000"/>
                      </a:srgbClr>
                    </a:solidFill>
                  </a:tcPr>
                </a:tc>
              </a:tr>
              <a:tr h="285353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53157" y="4168364"/>
            <a:ext cx="26987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5.  sand </a:t>
            </a:r>
            <a:r>
              <a:rPr lang="en-US" sz="2400" dirty="0"/>
              <a:t>dune (n</a:t>
            </a:r>
            <a:r>
              <a:rPr lang="en-US" sz="2400" dirty="0" smtClean="0"/>
              <a:t>): 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653157" y="2288351"/>
            <a:ext cx="3124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1. tourist </a:t>
            </a:r>
            <a:r>
              <a:rPr lang="en-US" sz="2400" dirty="0"/>
              <a:t>attraction (n</a:t>
            </a:r>
            <a:r>
              <a:rPr lang="en-US" sz="2400" dirty="0" smtClean="0"/>
              <a:t>): 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686561" y="2816625"/>
            <a:ext cx="2947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2. popular </a:t>
            </a:r>
            <a:r>
              <a:rPr lang="en-US" sz="2400" dirty="0"/>
              <a:t>(</a:t>
            </a:r>
            <a:r>
              <a:rPr lang="en-US" sz="2400" dirty="0" err="1"/>
              <a:t>adj</a:t>
            </a:r>
            <a:r>
              <a:rPr lang="en-US" sz="2400" dirty="0" smtClean="0"/>
              <a:t>)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688847" y="3312466"/>
            <a:ext cx="31391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3.  landscape </a:t>
            </a:r>
            <a:r>
              <a:rPr lang="en-GB" sz="2400" dirty="0"/>
              <a:t>(n</a:t>
            </a:r>
            <a:r>
              <a:rPr lang="en-GB" sz="2400" dirty="0" smtClean="0"/>
              <a:t>):  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680295" y="3746210"/>
            <a:ext cx="21566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4.  slope </a:t>
            </a:r>
            <a:r>
              <a:rPr lang="en-GB" sz="2400" dirty="0"/>
              <a:t>(n</a:t>
            </a:r>
            <a:r>
              <a:rPr lang="en-GB" sz="2400" dirty="0" smtClean="0"/>
              <a:t>):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4295059" y="2354960"/>
            <a:ext cx="2092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  a. </a:t>
            </a:r>
            <a:r>
              <a:rPr lang="en-US" sz="2400" dirty="0" err="1" smtClean="0"/>
              <a:t>dốc</a:t>
            </a:r>
            <a:r>
              <a:rPr lang="en-US" sz="2400" dirty="0" smtClean="0"/>
              <a:t>, </a:t>
            </a:r>
            <a:r>
              <a:rPr lang="en-US" sz="2400" dirty="0" err="1" smtClean="0"/>
              <a:t>sườn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4446034" y="2828817"/>
            <a:ext cx="1555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b. </a:t>
            </a:r>
            <a:r>
              <a:rPr lang="en-US" sz="2400" dirty="0" err="1" smtClean="0"/>
              <a:t>cồn</a:t>
            </a:r>
            <a:r>
              <a:rPr lang="en-US" sz="2400" dirty="0" smtClean="0"/>
              <a:t> </a:t>
            </a:r>
            <a:r>
              <a:rPr lang="en-US" sz="2400" dirty="0" err="1" smtClean="0"/>
              <a:t>cát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4173139" y="4168363"/>
            <a:ext cx="4429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    e.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 </a:t>
            </a:r>
            <a:r>
              <a:rPr lang="en-US" sz="2400" dirty="0" err="1" smtClean="0"/>
              <a:t>thu</a:t>
            </a:r>
            <a:r>
              <a:rPr lang="en-US" sz="2400" dirty="0" smtClean="0"/>
              <a:t> </a:t>
            </a:r>
            <a:r>
              <a:rPr lang="en-US" sz="2400" dirty="0" err="1" smtClean="0"/>
              <a:t>hút</a:t>
            </a:r>
            <a:r>
              <a:rPr lang="en-US" sz="2400" dirty="0" smtClean="0"/>
              <a:t> </a:t>
            </a:r>
            <a:r>
              <a:rPr lang="en-US" sz="2400" dirty="0" err="1" smtClean="0"/>
              <a:t>khách</a:t>
            </a:r>
            <a:r>
              <a:rPr lang="en-US" sz="2400" dirty="0" smtClean="0"/>
              <a:t> du </a:t>
            </a:r>
            <a:r>
              <a:rPr lang="en-US" sz="2400" dirty="0" err="1" smtClean="0"/>
              <a:t>lịch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4284918" y="3284545"/>
            <a:ext cx="20920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  c. </a:t>
            </a:r>
            <a:r>
              <a:rPr lang="en-US" sz="2400" dirty="0" err="1" smtClean="0"/>
              <a:t>phổ</a:t>
            </a:r>
            <a:r>
              <a:rPr lang="en-US" sz="2400" dirty="0" smtClean="0"/>
              <a:t> </a:t>
            </a:r>
            <a:r>
              <a:rPr lang="en-US" sz="2400" dirty="0" err="1" smtClean="0"/>
              <a:t>biến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4278376" y="3745488"/>
            <a:ext cx="2561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  d. </a:t>
            </a:r>
            <a:r>
              <a:rPr lang="en-US" sz="2400" dirty="0" err="1" smtClean="0"/>
              <a:t>phong</a:t>
            </a:r>
            <a:r>
              <a:rPr lang="en-US" sz="2400" dirty="0" smtClean="0"/>
              <a:t> </a:t>
            </a:r>
            <a:r>
              <a:rPr lang="en-US" sz="2400" dirty="0" err="1" smtClean="0"/>
              <a:t>cảnh</a:t>
            </a:r>
            <a:endParaRPr lang="en-GB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141698" y="2585792"/>
            <a:ext cx="1582702" cy="1813404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45664" y="3121152"/>
            <a:ext cx="1800370" cy="422259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74848" y="3560064"/>
            <a:ext cx="1572768" cy="41625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450592" y="2585792"/>
            <a:ext cx="2097024" cy="13912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2731008" y="3182112"/>
            <a:ext cx="1816608" cy="121708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815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390" y="74840"/>
            <a:ext cx="597045" cy="6232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734783" y="74839"/>
            <a:ext cx="8346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-10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Before you read, look at the pictures below. Make predictions about the reading. Then read and check your ideas.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2500" y="1746681"/>
            <a:ext cx="3479823" cy="2386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96781">
            <a:off x="4862236" y="1954334"/>
            <a:ext cx="3049799" cy="2291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268224" y="5171097"/>
            <a:ext cx="8729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/>
              <a:t>2</a:t>
            </a:r>
            <a:r>
              <a:rPr lang="en-GB" b="1" i="1" dirty="0"/>
              <a:t>. - Ha Long Bay: is in </a:t>
            </a:r>
            <a:r>
              <a:rPr lang="en-GB" b="1" i="1" dirty="0" err="1"/>
              <a:t>Quang</a:t>
            </a:r>
            <a:r>
              <a:rPr lang="en-GB" b="1" i="1" dirty="0"/>
              <a:t> </a:t>
            </a:r>
            <a:r>
              <a:rPr lang="en-GB" b="1" i="1" dirty="0" err="1"/>
              <a:t>Ninh</a:t>
            </a:r>
            <a:r>
              <a:rPr lang="en-GB" b="1" i="1" dirty="0"/>
              <a:t>, it has many islands and caves. Tuan </a:t>
            </a:r>
            <a:r>
              <a:rPr lang="en-GB" b="1" i="1" dirty="0" err="1"/>
              <a:t>chau</a:t>
            </a:r>
            <a:r>
              <a:rPr lang="en-GB" b="1" i="1" dirty="0"/>
              <a:t> is a tourist attraction</a:t>
            </a:r>
            <a:endParaRPr lang="en-GB" b="1" dirty="0"/>
          </a:p>
          <a:p>
            <a:r>
              <a:rPr lang="en-GB" b="1" i="1" dirty="0"/>
              <a:t>- </a:t>
            </a:r>
            <a:r>
              <a:rPr lang="en-GB" b="1" i="1" dirty="0" err="1"/>
              <a:t>Mui</a:t>
            </a:r>
            <a:r>
              <a:rPr lang="en-GB" b="1" i="1" dirty="0"/>
              <a:t> Ne is in </a:t>
            </a:r>
            <a:r>
              <a:rPr lang="en-GB" b="1" i="1" dirty="0" err="1"/>
              <a:t>Binh</a:t>
            </a:r>
            <a:r>
              <a:rPr lang="en-GB" b="1" i="1" dirty="0"/>
              <a:t> </a:t>
            </a:r>
            <a:r>
              <a:rPr lang="en-GB" b="1" i="1" dirty="0" err="1"/>
              <a:t>Thuan</a:t>
            </a:r>
            <a:r>
              <a:rPr lang="en-GB" b="1" i="1" dirty="0"/>
              <a:t>. It </a:t>
            </a:r>
            <a:r>
              <a:rPr lang="en-GB" b="1" i="1" dirty="0" smtClean="0"/>
              <a:t>has different </a:t>
            </a:r>
            <a:r>
              <a:rPr lang="en-GB" b="1" i="1" dirty="0"/>
              <a:t>colours: white, yellow, red.. It's like desert </a:t>
            </a:r>
            <a:r>
              <a:rPr lang="en-GB" b="1" i="1" dirty="0" smtClean="0"/>
              <a:t>here.</a:t>
            </a:r>
            <a:endParaRPr lang="en-GB" b="1" dirty="0"/>
          </a:p>
        </p:txBody>
      </p:sp>
      <p:sp>
        <p:nvSpPr>
          <p:cNvPr id="5" name="Rectangle 4"/>
          <p:cNvSpPr/>
          <p:nvPr/>
        </p:nvSpPr>
        <p:spPr>
          <a:xfrm>
            <a:off x="911238" y="854702"/>
            <a:ext cx="3010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1. What </a:t>
            </a:r>
            <a:r>
              <a:rPr lang="en-GB" b="1" dirty="0"/>
              <a:t>is the reading about?</a:t>
            </a:r>
          </a:p>
        </p:txBody>
      </p:sp>
      <p:sp>
        <p:nvSpPr>
          <p:cNvPr id="6" name="Rectangle 5"/>
          <p:cNvSpPr/>
          <p:nvPr/>
        </p:nvSpPr>
        <p:spPr>
          <a:xfrm>
            <a:off x="860623" y="1217335"/>
            <a:ext cx="4180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/>
              <a:t>2. What </a:t>
            </a:r>
            <a:r>
              <a:rPr lang="en-GB" b="1" dirty="0"/>
              <a:t>do you know about these places?</a:t>
            </a:r>
          </a:p>
        </p:txBody>
      </p:sp>
      <p:sp>
        <p:nvSpPr>
          <p:cNvPr id="7" name="Rectangle 6"/>
          <p:cNvSpPr/>
          <p:nvPr/>
        </p:nvSpPr>
        <p:spPr>
          <a:xfrm>
            <a:off x="243840" y="4658283"/>
            <a:ext cx="890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i="1" dirty="0"/>
              <a:t>1. The reading about Ha Long Bay and </a:t>
            </a:r>
            <a:r>
              <a:rPr lang="en-GB" sz="2000" b="1" i="1" dirty="0" err="1"/>
              <a:t>Mui</a:t>
            </a:r>
            <a:r>
              <a:rPr lang="en-GB" sz="2000" b="1" i="1" dirty="0"/>
              <a:t> Ne - the natural wonders of </a:t>
            </a:r>
            <a:r>
              <a:rPr lang="en-GB" sz="2000" b="1" i="1" dirty="0" smtClean="0"/>
              <a:t>Vietnam.</a:t>
            </a:r>
            <a:endParaRPr lang="en-GB" sz="2000" b="1" i="1" dirty="0"/>
          </a:p>
        </p:txBody>
      </p:sp>
      <p:sp>
        <p:nvSpPr>
          <p:cNvPr id="8" name="Rectangle 7"/>
          <p:cNvSpPr/>
          <p:nvPr/>
        </p:nvSpPr>
        <p:spPr>
          <a:xfrm>
            <a:off x="380447" y="4271932"/>
            <a:ext cx="1305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=&gt; Answer: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0"/>
            <a:ext cx="9144000" cy="7658100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9134" y="2296842"/>
            <a:ext cx="75706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Ha Long Bay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It has many islands and caves. Tuan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with its beautiful beaches, is a popular tourist attraction in Ha Long Bay. There you can enjoy great seafood. And you can join in exciting activities. Ha Long Bay is Viet Nam’s best natural wonder.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81733" y="206297"/>
            <a:ext cx="4603056" cy="1908710"/>
            <a:chOff x="383606" y="407004"/>
            <a:chExt cx="5176487" cy="197884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3606" y="557731"/>
              <a:ext cx="2921873" cy="18281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496781">
              <a:off x="3113758" y="407004"/>
              <a:ext cx="2446335" cy="163065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2" name="TextBox 21"/>
          <p:cNvSpPr txBox="1"/>
          <p:nvPr/>
        </p:nvSpPr>
        <p:spPr>
          <a:xfrm>
            <a:off x="737902" y="4260495"/>
            <a:ext cx="7799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Mui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popular for its amazing landscapes. The sand has different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white, yellow, red ... It’s like a desert here. You can ride a bike down the slopes. You can also fly kites, or have a picnic by the beach. The best time to visit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Ne Sand Dunes is early morning or late afternoon. Remember to wear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suncream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bring water.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46" y="148824"/>
            <a:ext cx="152699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I. Reading: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89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084" y="83997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827313" y="169372"/>
            <a:ext cx="7921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sentences, using the words from the box.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761752" y="1166703"/>
            <a:ext cx="7620496" cy="644236"/>
            <a:chOff x="816922" y="1278082"/>
            <a:chExt cx="7620496" cy="644236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49" name="Group 48"/>
            <p:cNvGrpSpPr/>
            <p:nvPr/>
          </p:nvGrpSpPr>
          <p:grpSpPr>
            <a:xfrm>
              <a:off x="816922" y="1278082"/>
              <a:ext cx="7620496" cy="644236"/>
              <a:chOff x="1071432" y="1631373"/>
              <a:chExt cx="7620496" cy="644236"/>
            </a:xfrm>
            <a:grpFill/>
          </p:grpSpPr>
          <p:sp>
            <p:nvSpPr>
              <p:cNvPr id="51" name="Rounded Rectangle 50"/>
              <p:cNvSpPr/>
              <p:nvPr/>
            </p:nvSpPr>
            <p:spPr>
              <a:xfrm>
                <a:off x="1071432" y="1631373"/>
                <a:ext cx="7620496" cy="644236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402770" y="1724891"/>
                <a:ext cx="1161967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desert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763287" y="1720425"/>
                <a:ext cx="931169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visit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893007" y="1724891"/>
                <a:ext cx="1369464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wonder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385744" y="1720426"/>
                <a:ext cx="1321434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islands</a:t>
                </a: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556606" y="1367135"/>
              <a:ext cx="158734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remember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44970" y="242221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19800" y="2415740"/>
            <a:ext cx="6618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Ha Long Bay is the famous for its beautiful              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6419053" y="275732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44970" y="31408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644970" y="390853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19800" y="3899883"/>
            <a:ext cx="743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              is a large area of land with very little water.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4970" y="47670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44970" y="556898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119800" y="5568988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lot of people              Ly Son Island in the summer.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3041364" y="590526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119800" y="3119867"/>
            <a:ext cx="786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Ha long Bay is the number one natural                in Viet Nam.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72" name="Straight Connector 71"/>
          <p:cNvCxnSpPr>
            <a:cxnSpLocks/>
          </p:cNvCxnSpPr>
          <p:nvPr/>
        </p:nvCxnSpPr>
        <p:spPr>
          <a:xfrm>
            <a:off x="5999881" y="3464438"/>
            <a:ext cx="1005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419065" y="4230908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FDE8587-F627-430D-B414-5721BCA98F96}"/>
              </a:ext>
            </a:extLst>
          </p:cNvPr>
          <p:cNvSpPr txBox="1"/>
          <p:nvPr/>
        </p:nvSpPr>
        <p:spPr>
          <a:xfrm>
            <a:off x="6457334" y="2413982"/>
            <a:ext cx="1052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island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0981BD03-E4FF-4CBC-9A0B-AA45DE72EA67}"/>
              </a:ext>
            </a:extLst>
          </p:cNvPr>
          <p:cNvSpPr txBox="1"/>
          <p:nvPr/>
        </p:nvSpPr>
        <p:spPr>
          <a:xfrm>
            <a:off x="5928605" y="3113390"/>
            <a:ext cx="1171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wonder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7FB330DE-E2F2-40A1-A12D-61996A07CB9A}"/>
              </a:ext>
            </a:extLst>
          </p:cNvPr>
          <p:cNvSpPr txBox="1"/>
          <p:nvPr/>
        </p:nvSpPr>
        <p:spPr>
          <a:xfrm>
            <a:off x="1383982" y="3892960"/>
            <a:ext cx="1000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desert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CA0345C-EDA5-4F55-A4C7-9F235E60D670}"/>
              </a:ext>
            </a:extLst>
          </p:cNvPr>
          <p:cNvSpPr txBox="1"/>
          <p:nvPr/>
        </p:nvSpPr>
        <p:spPr>
          <a:xfrm>
            <a:off x="3154559" y="5568988"/>
            <a:ext cx="712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visit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599908B-7518-45B6-A88B-AE5101301851}"/>
              </a:ext>
            </a:extLst>
          </p:cNvPr>
          <p:cNvSpPr txBox="1"/>
          <p:nvPr/>
        </p:nvSpPr>
        <p:spPr>
          <a:xfrm>
            <a:off x="1093090" y="4755581"/>
            <a:ext cx="7149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__________</a:t>
            </a:r>
            <a:r>
              <a:rPr lang="en-US" sz="2400" dirty="0" smtClean="0"/>
              <a:t>to </a:t>
            </a:r>
            <a:r>
              <a:rPr lang="en-US" sz="2400" dirty="0"/>
              <a:t>bring an umbrella, as it often rains there.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4347CDF4-C524-41DE-8100-0631C7B0317D}"/>
              </a:ext>
            </a:extLst>
          </p:cNvPr>
          <p:cNvSpPr txBox="1"/>
          <p:nvPr/>
        </p:nvSpPr>
        <p:spPr>
          <a:xfrm>
            <a:off x="2333809" y="4305355"/>
            <a:ext cx="5600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2478" y="4727318"/>
            <a:ext cx="1594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Remember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/>
      <p:bldP spid="35" grpId="0"/>
      <p:bldP spid="36" grpId="0"/>
      <p:bldP spid="3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35225" y="1438656"/>
            <a:ext cx="4433888" cy="4433888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/>
          </a:p>
        </p:txBody>
      </p:sp>
      <p:sp>
        <p:nvSpPr>
          <p:cNvPr id="77827" name="Oval 3">
            <a:hlinkClick r:id="rId3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3962400" y="14996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1</a:t>
            </a:r>
          </a:p>
        </p:txBody>
      </p:sp>
      <p:sp>
        <p:nvSpPr>
          <p:cNvPr id="77828" name="Oval 4">
            <a:hlinkClick r:id="rId5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2895600" y="21854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8</a:t>
            </a:r>
          </a:p>
        </p:txBody>
      </p:sp>
      <p:sp>
        <p:nvSpPr>
          <p:cNvPr id="77829" name="Oval 5">
            <a:hlinkClick r:id="rId6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2590800" y="32522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7</a:t>
            </a:r>
          </a:p>
        </p:txBody>
      </p:sp>
      <p:sp>
        <p:nvSpPr>
          <p:cNvPr id="77830" name="Oval 6">
            <a:hlinkClick r:id="rId7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3124200" y="42428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6</a:t>
            </a:r>
          </a:p>
        </p:txBody>
      </p:sp>
      <p:sp>
        <p:nvSpPr>
          <p:cNvPr id="77832" name="Oval 8">
            <a:hlinkClick r:id="rId8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4267200" y="48524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5</a:t>
            </a:r>
          </a:p>
        </p:txBody>
      </p:sp>
      <p:sp>
        <p:nvSpPr>
          <p:cNvPr id="77833" name="_s3086">
            <a:hlinkClick r:id="rId9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493258" y="4347591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en-US" sz="5000" dirty="0"/>
              <a:t>4</a:t>
            </a:r>
          </a:p>
        </p:txBody>
      </p:sp>
      <p:sp>
        <p:nvSpPr>
          <p:cNvPr id="77834" name="Oval 10">
            <a:hlinkClick r:id="rId10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715000" y="30998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3</a:t>
            </a:r>
          </a:p>
        </p:txBody>
      </p:sp>
      <p:sp>
        <p:nvSpPr>
          <p:cNvPr id="77835" name="Oval 11">
            <a:hlinkClick r:id="rId11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5105400" y="21092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 dirty="0"/>
              <a:t>2</a:t>
            </a:r>
          </a:p>
        </p:txBody>
      </p:sp>
      <p:sp>
        <p:nvSpPr>
          <p:cNvPr id="3083" name="AutoShape 12">
            <a:hlinkClick r:id="" action="ppaction://noaction"/>
          </p:cNvPr>
          <p:cNvSpPr>
            <a:spLocks noChangeArrowheads="1"/>
          </p:cNvSpPr>
          <p:nvPr/>
        </p:nvSpPr>
        <p:spPr bwMode="auto">
          <a:xfrm rot="10800000" flipH="1">
            <a:off x="7449344" y="5543360"/>
            <a:ext cx="1143000" cy="65836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0070C0">
              <a:alpha val="86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 eaLnBrk="1" hangingPunct="1"/>
            <a:r>
              <a:rPr lang="en-US" altLang="en-US" dirty="0">
                <a:solidFill>
                  <a:srgbClr val="0000FF"/>
                </a:solidFill>
                <a:hlinkClick r:id="" action="ppaction://noaction"/>
              </a:rPr>
              <a:t>TIẾP</a:t>
            </a:r>
            <a:endParaRPr lang="en-US" altLang="en-US" dirty="0">
              <a:solidFill>
                <a:srgbClr val="0000FF"/>
              </a:solidFill>
            </a:endParaRPr>
          </a:p>
        </p:txBody>
      </p:sp>
      <p:pic>
        <p:nvPicPr>
          <p:cNvPr id="3087" name="Picture 16" descr="L2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1416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43" name="Text Box 19"/>
          <p:cNvSpPr txBox="1">
            <a:spLocks noChangeArrowheads="1"/>
          </p:cNvSpPr>
          <p:nvPr/>
        </p:nvSpPr>
        <p:spPr bwMode="auto">
          <a:xfrm>
            <a:off x="609600" y="2591816"/>
            <a:ext cx="1524000" cy="50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FF0066"/>
                </a:solidFill>
              </a:rPr>
              <a:t>Team A</a:t>
            </a:r>
          </a:p>
        </p:txBody>
      </p:sp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7391400" y="2710879"/>
            <a:ext cx="1752600" cy="50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76200" algn="ctr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700" b="1">
                <a:solidFill>
                  <a:srgbClr val="FF0066"/>
                </a:solidFill>
              </a:rPr>
              <a:t>Team  B</a:t>
            </a:r>
          </a:p>
        </p:txBody>
      </p:sp>
      <p:sp>
        <p:nvSpPr>
          <p:cNvPr id="77846" name="Oval 22"/>
          <p:cNvSpPr>
            <a:spLocks noChangeArrowheads="1"/>
          </p:cNvSpPr>
          <p:nvPr/>
        </p:nvSpPr>
        <p:spPr bwMode="auto">
          <a:xfrm>
            <a:off x="736600" y="32776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1</a:t>
            </a:r>
          </a:p>
        </p:txBody>
      </p:sp>
      <p:sp>
        <p:nvSpPr>
          <p:cNvPr id="77849" name="Oval 25"/>
          <p:cNvSpPr>
            <a:spLocks noChangeArrowheads="1"/>
          </p:cNvSpPr>
          <p:nvPr/>
        </p:nvSpPr>
        <p:spPr bwMode="auto">
          <a:xfrm>
            <a:off x="749300" y="32776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2</a:t>
            </a:r>
          </a:p>
        </p:txBody>
      </p:sp>
      <p:sp>
        <p:nvSpPr>
          <p:cNvPr id="77850" name="Oval 26"/>
          <p:cNvSpPr>
            <a:spLocks noChangeArrowheads="1"/>
          </p:cNvSpPr>
          <p:nvPr/>
        </p:nvSpPr>
        <p:spPr bwMode="auto">
          <a:xfrm>
            <a:off x="723900" y="32522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3</a:t>
            </a:r>
          </a:p>
        </p:txBody>
      </p:sp>
      <p:sp>
        <p:nvSpPr>
          <p:cNvPr id="77851" name="_s3086"/>
          <p:cNvSpPr>
            <a:spLocks noChangeArrowheads="1"/>
          </p:cNvSpPr>
          <p:nvPr/>
        </p:nvSpPr>
        <p:spPr bwMode="auto">
          <a:xfrm>
            <a:off x="749300" y="3264916"/>
            <a:ext cx="960438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/>
              <a:t>4</a:t>
            </a:r>
          </a:p>
        </p:txBody>
      </p:sp>
      <p:sp>
        <p:nvSpPr>
          <p:cNvPr id="77852" name="Oval 28"/>
          <p:cNvSpPr>
            <a:spLocks noChangeArrowheads="1"/>
          </p:cNvSpPr>
          <p:nvPr/>
        </p:nvSpPr>
        <p:spPr bwMode="auto">
          <a:xfrm>
            <a:off x="7523163" y="3315716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1</a:t>
            </a:r>
          </a:p>
        </p:txBody>
      </p:sp>
      <p:sp>
        <p:nvSpPr>
          <p:cNvPr id="77853" name="Oval 29"/>
          <p:cNvSpPr>
            <a:spLocks noChangeArrowheads="1"/>
          </p:cNvSpPr>
          <p:nvPr/>
        </p:nvSpPr>
        <p:spPr bwMode="auto">
          <a:xfrm>
            <a:off x="7518400" y="33284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2</a:t>
            </a:r>
          </a:p>
        </p:txBody>
      </p:sp>
      <p:sp>
        <p:nvSpPr>
          <p:cNvPr id="77854" name="Oval 30"/>
          <p:cNvSpPr>
            <a:spLocks noChangeArrowheads="1"/>
          </p:cNvSpPr>
          <p:nvPr/>
        </p:nvSpPr>
        <p:spPr bwMode="auto">
          <a:xfrm>
            <a:off x="7531100" y="33284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3</a:t>
            </a:r>
          </a:p>
        </p:txBody>
      </p:sp>
      <p:sp>
        <p:nvSpPr>
          <p:cNvPr id="77855" name="_s3086"/>
          <p:cNvSpPr>
            <a:spLocks noChangeArrowheads="1"/>
          </p:cNvSpPr>
          <p:nvPr/>
        </p:nvSpPr>
        <p:spPr bwMode="auto">
          <a:xfrm>
            <a:off x="7535863" y="3315716"/>
            <a:ext cx="960437" cy="96043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lIns="0" tIns="0" rIns="0" bIns="0" anchor="ctr"/>
          <a:lstStyle/>
          <a:p>
            <a:pPr algn="ctr" eaLnBrk="1" hangingPunct="1"/>
            <a:r>
              <a:rPr lang="en-US" altLang="en-US" sz="5000"/>
              <a:t>4</a:t>
            </a:r>
          </a:p>
        </p:txBody>
      </p:sp>
      <p:sp>
        <p:nvSpPr>
          <p:cNvPr id="77856" name="Oval 32">
            <a:hlinkClick r:id="rId8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49300" y="32522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5</a:t>
            </a:r>
          </a:p>
        </p:txBody>
      </p:sp>
      <p:sp>
        <p:nvSpPr>
          <p:cNvPr id="77857" name="Oval 33">
            <a:hlinkClick r:id="rId10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87400" y="32649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6</a:t>
            </a:r>
          </a:p>
        </p:txBody>
      </p:sp>
      <p:sp>
        <p:nvSpPr>
          <p:cNvPr id="77858" name="Oval 34">
            <a:hlinkClick r:id="rId8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35863" y="3307779"/>
            <a:ext cx="960437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5</a:t>
            </a:r>
          </a:p>
        </p:txBody>
      </p:sp>
      <p:sp>
        <p:nvSpPr>
          <p:cNvPr id="77859" name="Oval 35">
            <a:hlinkClick r:id="rId10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35863" y="3328416"/>
            <a:ext cx="960437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6</a:t>
            </a:r>
          </a:p>
        </p:txBody>
      </p:sp>
      <p:sp>
        <p:nvSpPr>
          <p:cNvPr id="77860" name="Oval 36">
            <a:hlinkClick r:id="rId11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74700" y="32649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7</a:t>
            </a:r>
          </a:p>
        </p:txBody>
      </p:sp>
      <p:sp>
        <p:nvSpPr>
          <p:cNvPr id="77861" name="Oval 37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62000" y="32649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8</a:t>
            </a:r>
          </a:p>
        </p:txBody>
      </p:sp>
      <p:sp>
        <p:nvSpPr>
          <p:cNvPr id="77862" name="Oval 38">
            <a:hlinkClick r:id="rId11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31100" y="33157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7</a:t>
            </a:r>
          </a:p>
        </p:txBody>
      </p:sp>
      <p:sp>
        <p:nvSpPr>
          <p:cNvPr id="77863" name="Oval 39">
            <a:hlinkClick r:id="" action="ppaction://noaction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540625" y="3315716"/>
            <a:ext cx="960438" cy="960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8</a:t>
            </a:r>
          </a:p>
        </p:txBody>
      </p:sp>
      <p:sp>
        <p:nvSpPr>
          <p:cNvPr id="77864" name="Oval 40">
            <a:hlinkClick r:id="rId11" action="ppaction://hlinksldjump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12565063" y="3682429"/>
            <a:ext cx="960437" cy="960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CC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5000"/>
              <a:t>7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0" y="85344"/>
            <a:ext cx="9144000" cy="487680"/>
          </a:xfrm>
          <a:prstGeom prst="roundRect">
            <a:avLst/>
          </a:prstGeom>
          <a:solidFill>
            <a:srgbClr val="92D050">
              <a:alpha val="6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.VnBodoni" pitchFamily="34" charset="0"/>
              </a:rPr>
              <a:t>GAME:       LUCKY NUMBER</a:t>
            </a:r>
            <a:endParaRPr lang="en-GB" dirty="0">
              <a:solidFill>
                <a:srgbClr val="FF0000"/>
              </a:solidFill>
              <a:latin typeface=".VnBodon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8402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78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78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7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7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78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9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2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77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4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7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9" dur="5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7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77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7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44"/>
                  </p:tgtEl>
                </p:cond>
              </p:nextCondLst>
            </p:seq>
          </p:childTnLst>
        </p:cTn>
      </p:par>
    </p:tnLst>
    <p:bldLst>
      <p:bldP spid="77827" grpId="0" animBg="1"/>
      <p:bldP spid="77828" grpId="0" animBg="1"/>
      <p:bldP spid="77829" grpId="0" animBg="1"/>
      <p:bldP spid="77830" grpId="0" animBg="1"/>
      <p:bldP spid="77832" grpId="0" animBg="1"/>
      <p:bldP spid="77834" grpId="0" animBg="1"/>
      <p:bldP spid="77835" grpId="0" animBg="1"/>
      <p:bldP spid="77843" grpId="0" animBg="1"/>
      <p:bldP spid="77844" grpId="0" animBg="1"/>
      <p:bldP spid="77846" grpId="0" animBg="1"/>
      <p:bldP spid="77846" grpId="1" animBg="1"/>
      <p:bldP spid="77849" grpId="0" animBg="1"/>
      <p:bldP spid="77849" grpId="1" animBg="1"/>
      <p:bldP spid="77850" grpId="0" animBg="1"/>
      <p:bldP spid="77850" grpId="1" animBg="1"/>
      <p:bldP spid="77851" grpId="0" animBg="1"/>
      <p:bldP spid="77852" grpId="0" animBg="1"/>
      <p:bldP spid="77852" grpId="1" animBg="1"/>
      <p:bldP spid="77853" grpId="0" animBg="1"/>
      <p:bldP spid="77853" grpId="1" animBg="1"/>
      <p:bldP spid="77854" grpId="0" animBg="1"/>
      <p:bldP spid="77854" grpId="1" animBg="1"/>
      <p:bldP spid="77855" grpId="0" animBg="1"/>
      <p:bldP spid="77856" grpId="0" animBg="1"/>
      <p:bldP spid="77857" grpId="0" animBg="1"/>
      <p:bldP spid="77858" grpId="0" animBg="1"/>
      <p:bldP spid="77859" grpId="0" animBg="1"/>
      <p:bldP spid="77860" grpId="0" animBg="1"/>
      <p:bldP spid="77861" grpId="0" animBg="1"/>
      <p:bldP spid="77862" grpId="0" animBg="1"/>
      <p:bldP spid="77863" grpId="0" animBg="1"/>
      <p:bldP spid="7786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1520</TotalTime>
  <Words>994</Words>
  <Application>Microsoft Office PowerPoint</Application>
  <PresentationFormat>On-screen Show (4:3)</PresentationFormat>
  <Paragraphs>165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You will give a gift.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asus</cp:lastModifiedBy>
  <cp:revision>128</cp:revision>
  <dcterms:created xsi:type="dcterms:W3CDTF">2020-12-09T02:04:09Z</dcterms:created>
  <dcterms:modified xsi:type="dcterms:W3CDTF">2021-12-01T11:34:32Z</dcterms:modified>
</cp:coreProperties>
</file>